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1.jpg" ContentType="image/tiff"/>
  <Override PartName="/ppt/media/image57.jpg" ContentType="image/tif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322" r:id="rId5"/>
    <p:sldId id="266" r:id="rId6"/>
    <p:sldId id="261" r:id="rId7"/>
    <p:sldId id="262" r:id="rId8"/>
    <p:sldId id="263" r:id="rId9"/>
    <p:sldId id="264" r:id="rId10"/>
    <p:sldId id="268" r:id="rId11"/>
    <p:sldId id="265" r:id="rId12"/>
    <p:sldId id="267" r:id="rId13"/>
    <p:sldId id="274" r:id="rId14"/>
    <p:sldId id="270" r:id="rId15"/>
    <p:sldId id="269" r:id="rId16"/>
    <p:sldId id="271" r:id="rId17"/>
    <p:sldId id="272" r:id="rId18"/>
    <p:sldId id="273" r:id="rId19"/>
    <p:sldId id="278" r:id="rId20"/>
    <p:sldId id="276" r:id="rId21"/>
    <p:sldId id="275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93" r:id="rId33"/>
    <p:sldId id="287" r:id="rId34"/>
    <p:sldId id="289" r:id="rId35"/>
    <p:sldId id="290" r:id="rId36"/>
    <p:sldId id="291" r:id="rId37"/>
    <p:sldId id="292" r:id="rId38"/>
    <p:sldId id="294" r:id="rId39"/>
    <p:sldId id="295" r:id="rId40"/>
    <p:sldId id="297" r:id="rId41"/>
    <p:sldId id="296" r:id="rId42"/>
    <p:sldId id="298" r:id="rId43"/>
    <p:sldId id="299" r:id="rId44"/>
    <p:sldId id="300" r:id="rId45"/>
    <p:sldId id="301" r:id="rId46"/>
    <p:sldId id="307" r:id="rId47"/>
    <p:sldId id="308" r:id="rId48"/>
    <p:sldId id="309" r:id="rId49"/>
    <p:sldId id="310" r:id="rId50"/>
    <p:sldId id="302" r:id="rId51"/>
    <p:sldId id="303" r:id="rId52"/>
    <p:sldId id="304" r:id="rId53"/>
    <p:sldId id="305" r:id="rId54"/>
    <p:sldId id="306" r:id="rId55"/>
    <p:sldId id="311" r:id="rId56"/>
    <p:sldId id="313" r:id="rId57"/>
    <p:sldId id="314" r:id="rId58"/>
    <p:sldId id="317" r:id="rId59"/>
    <p:sldId id="318" r:id="rId60"/>
    <p:sldId id="316" r:id="rId61"/>
    <p:sldId id="319" r:id="rId62"/>
    <p:sldId id="320" r:id="rId63"/>
    <p:sldId id="329" r:id="rId64"/>
    <p:sldId id="321" r:id="rId65"/>
    <p:sldId id="323" r:id="rId66"/>
    <p:sldId id="324" r:id="rId67"/>
    <p:sldId id="325" r:id="rId68"/>
    <p:sldId id="326" r:id="rId69"/>
    <p:sldId id="327" r:id="rId70"/>
    <p:sldId id="328" r:id="rId71"/>
    <p:sldId id="330" r:id="rId7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2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9A08-3E4B-43F3-8CA0-38313060E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28854E-54AF-4421-86F3-3A89F6063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A967A-A6DD-4F33-B26D-38A953DD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4A8F-F1AD-411D-B32A-4CA56F7636A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B60AB-BD07-4211-97C7-28BCD6C29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A96A8-F67E-4789-98EF-53C028F7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25F8-EA60-4577-B40F-88517EF7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07355"/>
      </p:ext>
    </p:extLst>
  </p:cSld>
  <p:clrMapOvr>
    <a:masterClrMapping/>
  </p:clrMapOvr>
  <p:transition spd="med" advClick="0" advTm="7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6EC6-97EE-444F-8574-70EC2D1A1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E8FA2-0C50-4B76-844D-F63CC99A3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0A21A-DAF1-4D84-B34D-82244640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4A8F-F1AD-411D-B32A-4CA56F7636A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69F6B-34C2-4F63-B3FA-02C7D2574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E0DF0-9E85-495C-AA91-41F29649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25F8-EA60-4577-B40F-88517EF7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60515"/>
      </p:ext>
    </p:extLst>
  </p:cSld>
  <p:clrMapOvr>
    <a:masterClrMapping/>
  </p:clrMapOvr>
  <p:transition spd="med" advClick="0" advTm="7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C350B0-F5BE-437E-91FC-6DAAE112F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20D9C-6702-42BA-8E6C-DC67FE053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5F455-ED08-47A3-B69E-90D83FD97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4A8F-F1AD-411D-B32A-4CA56F7636A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607C-A82B-44C2-9175-AD7FF133D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E0FD1-0686-41B0-8106-FD1067B2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25F8-EA60-4577-B40F-88517EF7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17511"/>
      </p:ext>
    </p:extLst>
  </p:cSld>
  <p:clrMapOvr>
    <a:masterClrMapping/>
  </p:clrMapOvr>
  <p:transition spd="med" advClick="0" advTm="7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1B46-793D-4E9C-9064-DDEB6863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8976F-0D47-4CAF-A913-D7720DEB1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88D57-C8C9-4093-9C2E-25E16CAF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4A8F-F1AD-411D-B32A-4CA56F7636A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B2D6C-7E87-424E-9A44-8D48D8B4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B4486-DBF6-4929-B853-74961197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25F8-EA60-4577-B40F-88517EF7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91955"/>
      </p:ext>
    </p:extLst>
  </p:cSld>
  <p:clrMapOvr>
    <a:masterClrMapping/>
  </p:clrMapOvr>
  <p:transition spd="med" advClick="0" advTm="7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49643-64BB-4803-A14C-8C8FE4317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75472-0043-43A1-9EB7-BB5785DBD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92D22-C716-4666-A0B9-5D44DB34B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4A8F-F1AD-411D-B32A-4CA56F7636A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41BDC-B533-48B8-BFFF-DE8ABA789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14EE6-B055-49C3-B1F9-27A093FF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25F8-EA60-4577-B40F-88517EF7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86123"/>
      </p:ext>
    </p:extLst>
  </p:cSld>
  <p:clrMapOvr>
    <a:masterClrMapping/>
  </p:clrMapOvr>
  <p:transition spd="med" advClick="0" advTm="7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495AD-06CF-4A49-8F58-519E57D8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5FCBC-73C2-40E2-9235-C750BECAB8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A7AE5-8248-432A-A917-433885016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4907C-160E-47ED-B6EB-1ACDCA6E6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4A8F-F1AD-411D-B32A-4CA56F7636A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2076D-DB77-45A8-848A-F4066984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A980E-72F3-4214-9561-B4DD58DFF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25F8-EA60-4577-B40F-88517EF7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09405"/>
      </p:ext>
    </p:extLst>
  </p:cSld>
  <p:clrMapOvr>
    <a:masterClrMapping/>
  </p:clrMapOvr>
  <p:transition spd="med" advClick="0" advTm="7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3035C-F23B-4F69-A74F-088663DD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C3931-81F0-4EC9-AEED-996BD1873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6B6D4-781D-4694-AF34-42CA2A835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46936D-6291-4CEB-8654-132DC9F9F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53BE60-1EB0-44ED-A280-0996577E7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874EB-F2FA-463B-85A9-0EE368EC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4A8F-F1AD-411D-B32A-4CA56F7636A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05BE5A-30E0-4C70-9BB6-0F02B0613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F5486B-F299-4BFC-A625-382BCB5A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25F8-EA60-4577-B40F-88517EF7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12457"/>
      </p:ext>
    </p:extLst>
  </p:cSld>
  <p:clrMapOvr>
    <a:masterClrMapping/>
  </p:clrMapOvr>
  <p:transition spd="med" advClick="0" advTm="7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32056-8ED9-48D8-8D8C-007650EA9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3E3AA6-DB01-4815-9679-E86D53947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4A8F-F1AD-411D-B32A-4CA56F7636A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82128-EB32-421E-B52D-462E3085D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61F30-D295-415B-BB7B-3E1015475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25F8-EA60-4577-B40F-88517EF7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82080"/>
      </p:ext>
    </p:extLst>
  </p:cSld>
  <p:clrMapOvr>
    <a:masterClrMapping/>
  </p:clrMapOvr>
  <p:transition spd="med" advClick="0" advTm="7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3602A3-F3E0-4411-8F24-80D78D762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4A8F-F1AD-411D-B32A-4CA56F7636A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399450-B64E-4901-BFB7-6DF4CAA0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96300-3AA3-4AB3-AED1-29DFC3CD1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25F8-EA60-4577-B40F-88517EF7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35732"/>
      </p:ext>
    </p:extLst>
  </p:cSld>
  <p:clrMapOvr>
    <a:masterClrMapping/>
  </p:clrMapOvr>
  <p:transition spd="med" advClick="0" advTm="7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B128-D5E8-414F-A0BF-54E87876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C38F9-813E-47D1-84EB-CE0BCCDC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8FE09-290A-4DCA-B407-704653875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C4273-F589-491D-BF68-18AEA1F8E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4A8F-F1AD-411D-B32A-4CA56F7636A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CD3DD-9225-441C-B17F-53539931B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67457-1351-4AA7-89C0-136DE0DB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25F8-EA60-4577-B40F-88517EF7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15631"/>
      </p:ext>
    </p:extLst>
  </p:cSld>
  <p:clrMapOvr>
    <a:masterClrMapping/>
  </p:clrMapOvr>
  <p:transition spd="med" advClick="0" advTm="7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FD625-9A5B-42CA-9042-BC93A023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A776FF-9CE8-4D99-AB09-BB55BCC10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70CCF-2E2B-4393-AAF2-B70A575A4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46FA0-C337-4439-BB91-1E72A2C2E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44A8F-F1AD-411D-B32A-4CA56F7636A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6B92B-68A2-4F86-819C-92553481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8C273-88B2-416C-A982-F1812C88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25F8-EA60-4577-B40F-88517EF7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04589"/>
      </p:ext>
    </p:extLst>
  </p:cSld>
  <p:clrMapOvr>
    <a:masterClrMapping/>
  </p:clrMapOvr>
  <p:transition spd="med" advClick="0" advTm="7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5D5F6-A9FB-40BF-86CB-558A914A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1E6C0-3DDA-42B6-A789-0B1BFECF0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6E3FA-B3B7-4D79-908D-42F5485A17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4A8F-F1AD-411D-B32A-4CA56F7636A7}" type="datetimeFigureOut">
              <a:rPr lang="en-US" smtClean="0"/>
              <a:t>04/11/2022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6779F-5BBA-4E63-9DD9-6A54B7ABF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4FC1-FEF8-4F78-887C-B418654C7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525F8-EA60-4577-B40F-88517EF72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7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7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South Dakota Airport Historic Photographs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938C38-5653-4506-82A9-F6504E5DCD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April 6, 2022</a:t>
            </a:r>
          </a:p>
        </p:txBody>
      </p:sp>
    </p:spTree>
    <p:extLst>
      <p:ext uri="{BB962C8B-B14F-4D97-AF65-F5344CB8AC3E}">
        <p14:creationId xmlns:p14="http://schemas.microsoft.com/office/powerpoint/2010/main" val="1171701296"/>
      </p:ext>
    </p:extLst>
  </p:cSld>
  <p:clrMapOvr>
    <a:masterClrMapping/>
  </p:clrMapOvr>
  <p:transition spd="med" advClick="0" advTm="7000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group of people standing next to a plane&#10;&#10;Description automatically generated with low confidence">
            <a:extLst>
              <a:ext uri="{FF2B5EF4-FFF2-40B4-BE49-F238E27FC236}">
                <a16:creationId xmlns:a16="http://schemas.microsoft.com/office/drawing/2014/main" id="{2FBC6E36-4294-43DF-943D-16E6015B1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4" y="107576"/>
            <a:ext cx="10289614" cy="67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89162"/>
      </p:ext>
    </p:extLst>
  </p:cSld>
  <p:clrMapOvr>
    <a:masterClrMapping/>
  </p:clrMapOvr>
  <p:transition spd="med" advClick="0" advTm="7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group of airplanes on a field&#10;&#10;Description automatically generated with low confidence">
            <a:extLst>
              <a:ext uri="{FF2B5EF4-FFF2-40B4-BE49-F238E27FC236}">
                <a16:creationId xmlns:a16="http://schemas.microsoft.com/office/drawing/2014/main" id="{0A707458-3F0F-4056-89E0-84E7693E5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" y="1033670"/>
            <a:ext cx="12031757" cy="48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20163"/>
      </p:ext>
    </p:extLst>
  </p:cSld>
  <p:clrMapOvr>
    <a:masterClrMapping/>
  </p:clrMapOvr>
  <p:transition spd="med" advClick="0" advTm="7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group of airplanes in a field&#10;&#10;Description automatically generated with low confidence">
            <a:extLst>
              <a:ext uri="{FF2B5EF4-FFF2-40B4-BE49-F238E27FC236}">
                <a16:creationId xmlns:a16="http://schemas.microsoft.com/office/drawing/2014/main" id="{6E7BCC5C-07D7-4C6C-8420-8E6FFA5E6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" y="1033670"/>
            <a:ext cx="12082670" cy="569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19185"/>
      </p:ext>
    </p:extLst>
  </p:cSld>
  <p:clrMapOvr>
    <a:masterClrMapping/>
  </p:clrMapOvr>
  <p:transition spd="med" advClick="0" advTm="700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building with a sign on it&#10;&#10;Description automatically generated with low confidence">
            <a:extLst>
              <a:ext uri="{FF2B5EF4-FFF2-40B4-BE49-F238E27FC236}">
                <a16:creationId xmlns:a16="http://schemas.microsoft.com/office/drawing/2014/main" id="{B3B26CA2-EDA9-4C3F-A6AD-81ADF185A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06" y="0"/>
            <a:ext cx="8464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16716"/>
      </p:ext>
    </p:extLst>
  </p:cSld>
  <p:clrMapOvr>
    <a:masterClrMapping/>
  </p:clrMapOvr>
  <p:transition spd="med" advClick="0" advTm="7000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 with a field in front of it&#10;&#10;Description automatically generated with low confidence">
            <a:extLst>
              <a:ext uri="{FF2B5EF4-FFF2-40B4-BE49-F238E27FC236}">
                <a16:creationId xmlns:a16="http://schemas.microsoft.com/office/drawing/2014/main" id="{7467639E-1844-4B65-8BFE-982CD4AE7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3" y="76201"/>
            <a:ext cx="12043234" cy="6389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Howes Airport, Huron</a:t>
            </a:r>
          </a:p>
        </p:txBody>
      </p:sp>
    </p:spTree>
    <p:extLst>
      <p:ext uri="{BB962C8B-B14F-4D97-AF65-F5344CB8AC3E}">
        <p14:creationId xmlns:p14="http://schemas.microsoft.com/office/powerpoint/2010/main" val="3727122851"/>
      </p:ext>
    </p:extLst>
  </p:cSld>
  <p:clrMapOvr>
    <a:masterClrMapping/>
  </p:clrMapOvr>
  <p:transition spd="med" advClick="0" advTm="700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icture containing text, plane, airplane, outdoor&#10;&#10;Description automatically generated">
            <a:extLst>
              <a:ext uri="{FF2B5EF4-FFF2-40B4-BE49-F238E27FC236}">
                <a16:creationId xmlns:a16="http://schemas.microsoft.com/office/drawing/2014/main" id="{879CCB12-B6A4-4999-AD98-AD2213715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" y="0"/>
            <a:ext cx="10901083" cy="6858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82A3B6B-ECD8-47A2-8BA5-16A7F160C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5" y="361677"/>
            <a:ext cx="2514599" cy="20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33852"/>
      </p:ext>
    </p:extLst>
  </p:cSld>
  <p:clrMapOvr>
    <a:masterClrMapping/>
  </p:clrMapOvr>
  <p:transition spd="med" advClick="0" advTm="700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icture containing text, outdoor, grass, sky&#10;&#10;Description automatically generated">
            <a:extLst>
              <a:ext uri="{FF2B5EF4-FFF2-40B4-BE49-F238E27FC236}">
                <a16:creationId xmlns:a16="http://schemas.microsoft.com/office/drawing/2014/main" id="{A45852F6-E42B-491A-9E04-2A4783C37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2" y="90021"/>
            <a:ext cx="10469436" cy="66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39881"/>
      </p:ext>
    </p:extLst>
  </p:cSld>
  <p:clrMapOvr>
    <a:masterClrMapping/>
  </p:clrMapOvr>
  <p:transition spd="med" advClick="0" advTm="700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empty hospital room&#10;&#10;Description automatically generated with low confidence">
            <a:extLst>
              <a:ext uri="{FF2B5EF4-FFF2-40B4-BE49-F238E27FC236}">
                <a16:creationId xmlns:a16="http://schemas.microsoft.com/office/drawing/2014/main" id="{ED9E1E1C-3AAC-49DC-9DDC-A6A4B6AC0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6" y="123031"/>
            <a:ext cx="9382124" cy="6645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Huron Flight Service 1984</a:t>
            </a:r>
          </a:p>
        </p:txBody>
      </p:sp>
    </p:spTree>
    <p:extLst>
      <p:ext uri="{BB962C8B-B14F-4D97-AF65-F5344CB8AC3E}">
        <p14:creationId xmlns:p14="http://schemas.microsoft.com/office/powerpoint/2010/main" val="1795709755"/>
      </p:ext>
    </p:extLst>
  </p:cSld>
  <p:clrMapOvr>
    <a:masterClrMapping/>
  </p:clrMapOvr>
  <p:transition spd="med" advClick="0" advTm="700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icture containing text, floor, indoor, room&#10;&#10;Description automatically generated">
            <a:extLst>
              <a:ext uri="{FF2B5EF4-FFF2-40B4-BE49-F238E27FC236}">
                <a16:creationId xmlns:a16="http://schemas.microsoft.com/office/drawing/2014/main" id="{C2294B3F-AAB1-45BE-837D-9F2E1F23A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47" y="61634"/>
            <a:ext cx="10131228" cy="67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60957"/>
      </p:ext>
    </p:extLst>
  </p:cSld>
  <p:clrMapOvr>
    <a:masterClrMapping/>
  </p:clrMapOvr>
  <p:transition spd="med" advClick="0" advTm="700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94" y="373616"/>
            <a:ext cx="6772275" cy="736254"/>
          </a:xfrm>
        </p:spPr>
        <p:txBody>
          <a:bodyPr>
            <a:noAutofit/>
          </a:bodyPr>
          <a:lstStyle/>
          <a:p>
            <a:r>
              <a:rPr lang="en-US" sz="3200" dirty="0"/>
              <a:t>Miller – 1</a:t>
            </a:r>
            <a:r>
              <a:rPr lang="en-US" sz="3200" baseline="30000" dirty="0"/>
              <a:t>st</a:t>
            </a:r>
            <a:r>
              <a:rPr lang="en-US" sz="3200" dirty="0"/>
              <a:t> Lt. Ben Barnes, US Army Air Corps, flies over the Miller Water Tower </a:t>
            </a:r>
          </a:p>
        </p:txBody>
      </p:sp>
      <p:pic>
        <p:nvPicPr>
          <p:cNvPr id="3" name="Picture 2" descr="1st Lt. Ben Barnes">
            <a:extLst>
              <a:ext uri="{FF2B5EF4-FFF2-40B4-BE49-F238E27FC236}">
                <a16:creationId xmlns:a16="http://schemas.microsoft.com/office/drawing/2014/main" id="{53BF0A6A-80CB-48E2-BF40-EEB31A9D19E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2" y="1571725"/>
            <a:ext cx="5844988" cy="4912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7522E2D-BF68-4D55-9EFA-4A68910D6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69" y="0"/>
            <a:ext cx="5273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67848"/>
      </p:ext>
    </p:extLst>
  </p:cSld>
  <p:clrMapOvr>
    <a:masterClrMapping/>
  </p:clrMapOvr>
  <p:transition spd="med" advClick="0" advTm="70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road, white&#10;&#10;Description automatically generated">
            <a:extLst>
              <a:ext uri="{FF2B5EF4-FFF2-40B4-BE49-F238E27FC236}">
                <a16:creationId xmlns:a16="http://schemas.microsoft.com/office/drawing/2014/main" id="{C00B593C-C4D8-4809-B549-9C3FFB605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62" y="0"/>
            <a:ext cx="8548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1423808"/>
          </a:xfrm>
        </p:spPr>
        <p:txBody>
          <a:bodyPr>
            <a:normAutofit fontScale="90000"/>
          </a:bodyPr>
          <a:lstStyle/>
          <a:p>
            <a:r>
              <a:rPr lang="en-US" dirty="0"/>
              <a:t>Aberdeen</a:t>
            </a:r>
            <a:br>
              <a:rPr lang="en-US" dirty="0"/>
            </a:br>
            <a:r>
              <a:rPr lang="en-US" dirty="0" err="1"/>
              <a:t>Conviar</a:t>
            </a:r>
            <a:r>
              <a:rPr lang="en-US" dirty="0"/>
              <a:t> 580 on Apron</a:t>
            </a:r>
          </a:p>
        </p:txBody>
      </p:sp>
    </p:spTree>
    <p:extLst>
      <p:ext uri="{BB962C8B-B14F-4D97-AF65-F5344CB8AC3E}">
        <p14:creationId xmlns:p14="http://schemas.microsoft.com/office/powerpoint/2010/main" val="3497797764"/>
      </p:ext>
    </p:extLst>
  </p:cSld>
  <p:clrMapOvr>
    <a:masterClrMapping/>
  </p:clrMapOvr>
  <p:transition spd="med" advClick="0" advTm="7000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posing for a photo in front of a large airplane&#10;&#10;Description automatically generated with medium confidence">
            <a:extLst>
              <a:ext uri="{FF2B5EF4-FFF2-40B4-BE49-F238E27FC236}">
                <a16:creationId xmlns:a16="http://schemas.microsoft.com/office/drawing/2014/main" id="{42BAE292-3A66-4255-9A9A-2DE4F2BED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7" y="32006"/>
            <a:ext cx="11388148" cy="6825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Autofit/>
          </a:bodyPr>
          <a:lstStyle/>
          <a:p>
            <a:r>
              <a:rPr lang="en-US" sz="3600" dirty="0"/>
              <a:t>Midcontinent was the first twin-engine to fly into Mitchell</a:t>
            </a:r>
          </a:p>
        </p:txBody>
      </p:sp>
    </p:spTree>
    <p:extLst>
      <p:ext uri="{BB962C8B-B14F-4D97-AF65-F5344CB8AC3E}">
        <p14:creationId xmlns:p14="http://schemas.microsoft.com/office/powerpoint/2010/main" val="2065329906"/>
      </p:ext>
    </p:extLst>
  </p:cSld>
  <p:clrMapOvr>
    <a:masterClrMapping/>
  </p:clrMapOvr>
  <p:transition spd="med" advClick="0" advTm="7000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D5253341-BFA6-46FE-BEB0-7894A8B14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65" y="0"/>
            <a:ext cx="845546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175" y="4764641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Mitchell</a:t>
            </a:r>
          </a:p>
        </p:txBody>
      </p:sp>
    </p:spTree>
    <p:extLst>
      <p:ext uri="{BB962C8B-B14F-4D97-AF65-F5344CB8AC3E}">
        <p14:creationId xmlns:p14="http://schemas.microsoft.com/office/powerpoint/2010/main" val="2513181623"/>
      </p:ext>
    </p:extLst>
  </p:cSld>
  <p:clrMapOvr>
    <a:masterClrMapping/>
  </p:clrMapOvr>
  <p:transition spd="med" advClick="0" advTm="7000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ree, ground, airplane&#10;&#10;Description automatically generated">
            <a:extLst>
              <a:ext uri="{FF2B5EF4-FFF2-40B4-BE49-F238E27FC236}">
                <a16:creationId xmlns:a16="http://schemas.microsoft.com/office/drawing/2014/main" id="{4D841FD1-5D27-4113-93C9-C10DB52E3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22" y="0"/>
            <a:ext cx="852755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Convair</a:t>
            </a:r>
            <a:r>
              <a:rPr lang="en-US" dirty="0"/>
              <a:t> 580 at Mitchell</a:t>
            </a:r>
          </a:p>
        </p:txBody>
      </p:sp>
    </p:spTree>
    <p:extLst>
      <p:ext uri="{BB962C8B-B14F-4D97-AF65-F5344CB8AC3E}">
        <p14:creationId xmlns:p14="http://schemas.microsoft.com/office/powerpoint/2010/main" val="1735361115"/>
      </p:ext>
    </p:extLst>
  </p:cSld>
  <p:clrMapOvr>
    <a:masterClrMapping/>
  </p:clrMapOvr>
  <p:transition spd="med" advClick="0" advTm="7000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/>
          </a:bodyPr>
          <a:lstStyle/>
          <a:p>
            <a:r>
              <a:rPr lang="en-US" sz="4400" dirty="0"/>
              <a:t>Inside the George McGovern Terminal</a:t>
            </a:r>
          </a:p>
        </p:txBody>
      </p:sp>
      <p:pic>
        <p:nvPicPr>
          <p:cNvPr id="4" name="Picture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0FEFB65E-1759-41D1-9B87-E6063A995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7" y="1033670"/>
            <a:ext cx="8429625" cy="574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44279"/>
      </p:ext>
    </p:extLst>
  </p:cSld>
  <p:clrMapOvr>
    <a:masterClrMapping/>
  </p:clrMapOvr>
  <p:transition spd="med" advClick="0" advTm="7000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59BC6539-35DB-4AE4-831A-A4F20BB6F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47" y="21501"/>
            <a:ext cx="8979083" cy="6734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North Sioux City-Graham Field</a:t>
            </a:r>
          </a:p>
        </p:txBody>
      </p:sp>
    </p:spTree>
    <p:extLst>
      <p:ext uri="{BB962C8B-B14F-4D97-AF65-F5344CB8AC3E}">
        <p14:creationId xmlns:p14="http://schemas.microsoft.com/office/powerpoint/2010/main" val="3132988221"/>
      </p:ext>
    </p:extLst>
  </p:cSld>
  <p:clrMapOvr>
    <a:masterClrMapping/>
  </p:clrMapOvr>
  <p:transition spd="med" advClick="0" advTm="7000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647" y="297416"/>
            <a:ext cx="10569388" cy="736254"/>
          </a:xfrm>
        </p:spPr>
        <p:txBody>
          <a:bodyPr>
            <a:noAutofit/>
          </a:bodyPr>
          <a:lstStyle/>
          <a:p>
            <a:r>
              <a:rPr lang="en-US" sz="4400" dirty="0"/>
              <a:t>North Sioux City was an Army Training School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2232758-F86D-454F-8982-8C7BAA92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082" y="1033670"/>
            <a:ext cx="7682193" cy="576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19259"/>
      </p:ext>
    </p:extLst>
  </p:cSld>
  <p:clrMapOvr>
    <a:masterClrMapping/>
  </p:clrMapOvr>
  <p:transition spd="med" advClick="0" advTm="7000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21DC18E-5115-457B-971E-836CB2D3B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3" y="0"/>
            <a:ext cx="1182751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Flight School at Graham Field</a:t>
            </a:r>
          </a:p>
        </p:txBody>
      </p:sp>
    </p:spTree>
    <p:extLst>
      <p:ext uri="{BB962C8B-B14F-4D97-AF65-F5344CB8AC3E}">
        <p14:creationId xmlns:p14="http://schemas.microsoft.com/office/powerpoint/2010/main" val="1004163937"/>
      </p:ext>
    </p:extLst>
  </p:cSld>
  <p:clrMapOvr>
    <a:masterClrMapping/>
  </p:clrMapOvr>
  <p:transition spd="med" advClick="0" advTm="7000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DBBA6E1-B01F-40C8-B703-FC89B4886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466"/>
            <a:ext cx="12192000" cy="6339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Graham Field Flight Students</a:t>
            </a:r>
          </a:p>
        </p:txBody>
      </p:sp>
    </p:spTree>
    <p:extLst>
      <p:ext uri="{BB962C8B-B14F-4D97-AF65-F5344CB8AC3E}">
        <p14:creationId xmlns:p14="http://schemas.microsoft.com/office/powerpoint/2010/main" val="1967627034"/>
      </p:ext>
    </p:extLst>
  </p:cSld>
  <p:clrMapOvr>
    <a:masterClrMapping/>
  </p:clrMapOvr>
  <p:transition spd="med" advClick="0" advTm="7000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airplane on a field&#10;&#10;Description automatically generated with low confidence">
            <a:extLst>
              <a:ext uri="{FF2B5EF4-FFF2-40B4-BE49-F238E27FC236}">
                <a16:creationId xmlns:a16="http://schemas.microsoft.com/office/drawing/2014/main" id="{090721D8-6642-4F40-B80D-1E2155A85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5" y="61256"/>
            <a:ext cx="11687735" cy="6796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Biplane at Philip</a:t>
            </a:r>
          </a:p>
        </p:txBody>
      </p:sp>
    </p:spTree>
    <p:extLst>
      <p:ext uri="{BB962C8B-B14F-4D97-AF65-F5344CB8AC3E}">
        <p14:creationId xmlns:p14="http://schemas.microsoft.com/office/powerpoint/2010/main" val="4187238506"/>
      </p:ext>
    </p:extLst>
  </p:cSld>
  <p:clrMapOvr>
    <a:masterClrMapping/>
  </p:clrMapOvr>
  <p:transition spd="med" advClick="0" advTm="7000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mall house in a field&#10;&#10;Description automatically generated with medium confidence">
            <a:extLst>
              <a:ext uri="{FF2B5EF4-FFF2-40B4-BE49-F238E27FC236}">
                <a16:creationId xmlns:a16="http://schemas.microsoft.com/office/drawing/2014/main" id="{D450A9DB-8BCC-4716-BC04-848241D30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15" y="29638"/>
            <a:ext cx="9697079" cy="6828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Philip Flight Service</a:t>
            </a:r>
          </a:p>
        </p:txBody>
      </p:sp>
    </p:spTree>
    <p:extLst>
      <p:ext uri="{BB962C8B-B14F-4D97-AF65-F5344CB8AC3E}">
        <p14:creationId xmlns:p14="http://schemas.microsoft.com/office/powerpoint/2010/main" val="1578855430"/>
      </p:ext>
    </p:extLst>
  </p:cSld>
  <p:clrMapOvr>
    <a:masterClrMapping/>
  </p:clrMapOvr>
  <p:transition spd="med" advClick="0" advTm="7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loor, building, indoor&#10;&#10;Description automatically generated">
            <a:extLst>
              <a:ext uri="{FF2B5EF4-FFF2-40B4-BE49-F238E27FC236}">
                <a16:creationId xmlns:a16="http://schemas.microsoft.com/office/drawing/2014/main" id="{01589F92-1C3C-4792-8E7F-94CC2F6EF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75" y="0"/>
            <a:ext cx="84450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Aberdeen Terminal</a:t>
            </a:r>
          </a:p>
        </p:txBody>
      </p:sp>
    </p:spTree>
    <p:extLst>
      <p:ext uri="{BB962C8B-B14F-4D97-AF65-F5344CB8AC3E}">
        <p14:creationId xmlns:p14="http://schemas.microsoft.com/office/powerpoint/2010/main" val="2421258483"/>
      </p:ext>
    </p:extLst>
  </p:cSld>
  <p:clrMapOvr>
    <a:masterClrMapping/>
  </p:clrMapOvr>
  <p:transition spd="med" advClick="0" advTm="7000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ne flying over a building&#10;&#10;Description automatically generated with low confidence">
            <a:extLst>
              <a:ext uri="{FF2B5EF4-FFF2-40B4-BE49-F238E27FC236}">
                <a16:creationId xmlns:a16="http://schemas.microsoft.com/office/drawing/2014/main" id="{099AA06A-1304-4F9C-A310-2D3DE4431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13" y="57857"/>
            <a:ext cx="8648973" cy="6829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3271694"/>
          </a:xfrm>
        </p:spPr>
        <p:txBody>
          <a:bodyPr>
            <a:normAutofit/>
          </a:bodyPr>
          <a:lstStyle/>
          <a:p>
            <a:r>
              <a:rPr lang="en-US" sz="4000" dirty="0"/>
              <a:t>Pierre – Hugh Robinson’s Curtiss D over Capitol 1915</a:t>
            </a:r>
          </a:p>
        </p:txBody>
      </p:sp>
    </p:spTree>
    <p:extLst>
      <p:ext uri="{BB962C8B-B14F-4D97-AF65-F5344CB8AC3E}">
        <p14:creationId xmlns:p14="http://schemas.microsoft.com/office/powerpoint/2010/main" val="359688097"/>
      </p:ext>
    </p:extLst>
  </p:cSld>
  <p:clrMapOvr>
    <a:masterClrMapping/>
  </p:clrMapOvr>
  <p:transition spd="med" advClick="0" advTm="7000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n airplane&#10;&#10;Description automatically generated with low confidence">
            <a:extLst>
              <a:ext uri="{FF2B5EF4-FFF2-40B4-BE49-F238E27FC236}">
                <a16:creationId xmlns:a16="http://schemas.microsoft.com/office/drawing/2014/main" id="{B18B5F2F-EA00-4949-B56D-DA86F3CB2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7" y="0"/>
            <a:ext cx="104660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/>
          </a:bodyPr>
          <a:lstStyle/>
          <a:p>
            <a:r>
              <a:rPr lang="en-US" sz="4000" dirty="0"/>
              <a:t>Lindbergh Landing – North of Pierre 1927</a:t>
            </a:r>
          </a:p>
        </p:txBody>
      </p:sp>
    </p:spTree>
    <p:extLst>
      <p:ext uri="{BB962C8B-B14F-4D97-AF65-F5344CB8AC3E}">
        <p14:creationId xmlns:p14="http://schemas.microsoft.com/office/powerpoint/2010/main" val="1080664070"/>
      </p:ext>
    </p:extLst>
  </p:cSld>
  <p:clrMapOvr>
    <a:masterClrMapping/>
  </p:clrMapOvr>
  <p:transition spd="med" advClick="0" advTm="7000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in uniform&#10;&#10;Description automatically generated with low confidence">
            <a:extLst>
              <a:ext uri="{FF2B5EF4-FFF2-40B4-BE49-F238E27FC236}">
                <a16:creationId xmlns:a16="http://schemas.microsoft.com/office/drawing/2014/main" id="{BDDB9E71-26CC-4462-8CD6-8FD74A0E3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4" y="0"/>
            <a:ext cx="1057789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/>
          </a:bodyPr>
          <a:lstStyle/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83343342"/>
      </p:ext>
    </p:extLst>
  </p:cSld>
  <p:clrMapOvr>
    <a:masterClrMapping/>
  </p:clrMapOvr>
  <p:transition spd="med" advClick="0" advTm="7000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, transport, aircraft&#10;&#10;Description automatically generated">
            <a:extLst>
              <a:ext uri="{FF2B5EF4-FFF2-40B4-BE49-F238E27FC236}">
                <a16:creationId xmlns:a16="http://schemas.microsoft.com/office/drawing/2014/main" id="{1A47F336-F52B-46BE-9C1D-25E83A091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94"/>
            <a:ext cx="12192000" cy="5964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9868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CAP Exercise 1952</a:t>
            </a:r>
          </a:p>
        </p:txBody>
      </p:sp>
    </p:spTree>
    <p:extLst>
      <p:ext uri="{BB962C8B-B14F-4D97-AF65-F5344CB8AC3E}">
        <p14:creationId xmlns:p14="http://schemas.microsoft.com/office/powerpoint/2010/main" val="3999575912"/>
      </p:ext>
    </p:extLst>
  </p:cSld>
  <p:clrMapOvr>
    <a:masterClrMapping/>
  </p:clrMapOvr>
  <p:transition spd="med" advClick="0" advTm="7000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Pierre CAA Building</a:t>
            </a:r>
          </a:p>
        </p:txBody>
      </p:sp>
      <p:pic>
        <p:nvPicPr>
          <p:cNvPr id="4" name="Picture 3" descr="A truck parked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FCD76A3A-ABC8-4DED-935E-3C4C785A8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" y="1423883"/>
            <a:ext cx="6329614" cy="3779723"/>
          </a:xfrm>
          <a:prstGeom prst="rect">
            <a:avLst/>
          </a:prstGeom>
        </p:spPr>
      </p:pic>
      <p:pic>
        <p:nvPicPr>
          <p:cNvPr id="6" name="Picture 5" descr="A picture containing sky, outdoor, grass, house&#10;&#10;Description automatically generated">
            <a:extLst>
              <a:ext uri="{FF2B5EF4-FFF2-40B4-BE49-F238E27FC236}">
                <a16:creationId xmlns:a16="http://schemas.microsoft.com/office/drawing/2014/main" id="{2ED8238F-67A8-4E66-9517-5B610A44F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831" y="1423883"/>
            <a:ext cx="5573136" cy="377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78256"/>
      </p:ext>
    </p:extLst>
  </p:cSld>
  <p:clrMapOvr>
    <a:masterClrMapping/>
  </p:clrMapOvr>
  <p:transition spd="med" advClick="0" advTm="7000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AC93E1DA-FC6C-49A1-B92B-1C6F46838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4" y="216310"/>
            <a:ext cx="4202631" cy="6494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284" y="297415"/>
            <a:ext cx="7455915" cy="124624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Terminal Dedication – New FSS 1960</a:t>
            </a:r>
          </a:p>
        </p:txBody>
      </p:sp>
      <p:pic>
        <p:nvPicPr>
          <p:cNvPr id="8" name="Picture 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4A1216DD-E66E-4D42-B5B8-26F2F8EC2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19" y="1475836"/>
            <a:ext cx="5332703" cy="51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52414"/>
      </p:ext>
    </p:extLst>
  </p:cSld>
  <p:clrMapOvr>
    <a:masterClrMapping/>
  </p:clrMapOvr>
  <p:transition spd="med" advClick="0" advTm="7000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President Kennedy Visits 1962</a:t>
            </a:r>
          </a:p>
        </p:txBody>
      </p:sp>
      <p:pic>
        <p:nvPicPr>
          <p:cNvPr id="4" name="Picture 3" descr="A large group of people&#10;&#10;Description automatically generated with low confidence">
            <a:extLst>
              <a:ext uri="{FF2B5EF4-FFF2-40B4-BE49-F238E27FC236}">
                <a16:creationId xmlns:a16="http://schemas.microsoft.com/office/drawing/2014/main" id="{2FC44544-2A10-4FA3-BE44-2CE6AE8A9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56" y="920414"/>
            <a:ext cx="9092779" cy="59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21418"/>
      </p:ext>
    </p:extLst>
  </p:cSld>
  <p:clrMapOvr>
    <a:masterClrMapping/>
  </p:clrMapOvr>
  <p:transition spd="med" advClick="0" advTm="7000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icture containing sky, outdoor, ground, tarmac&#10;&#10;Description automatically generated">
            <a:extLst>
              <a:ext uri="{FF2B5EF4-FFF2-40B4-BE49-F238E27FC236}">
                <a16:creationId xmlns:a16="http://schemas.microsoft.com/office/drawing/2014/main" id="{52C59B4E-3FC2-4881-AEB8-D5A716606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" y="25961"/>
            <a:ext cx="11968537" cy="6832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75D847-74D8-44DA-AAFC-B49794FE7812}"/>
              </a:ext>
            </a:extLst>
          </p:cNvPr>
          <p:cNvSpPr txBox="1"/>
          <p:nvPr/>
        </p:nvSpPr>
        <p:spPr>
          <a:xfrm>
            <a:off x="1084729" y="502024"/>
            <a:ext cx="576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Pierre 1990. Continental Express ATR42 and </a:t>
            </a:r>
            <a:r>
              <a:rPr lang="en-US" dirty="0" err="1"/>
              <a:t>Mesaba</a:t>
            </a:r>
            <a:r>
              <a:rPr lang="en-US" dirty="0"/>
              <a:t> Metro</a:t>
            </a:r>
          </a:p>
        </p:txBody>
      </p:sp>
    </p:spTree>
    <p:extLst>
      <p:ext uri="{BB962C8B-B14F-4D97-AF65-F5344CB8AC3E}">
        <p14:creationId xmlns:p14="http://schemas.microsoft.com/office/powerpoint/2010/main" val="1717378926"/>
      </p:ext>
    </p:extLst>
  </p:cSld>
  <p:clrMapOvr>
    <a:masterClrMapping/>
  </p:clrMapOvr>
  <p:transition spd="med" advClick="0" advTm="7000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8FA20AE9-FBC8-47DF-9A8E-1D75A6B66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8" y="196204"/>
            <a:ext cx="4560200" cy="3173140"/>
          </a:xfrm>
          <a:prstGeom prst="rect">
            <a:avLst/>
          </a:prstGeom>
        </p:spPr>
      </p:pic>
      <p:pic>
        <p:nvPicPr>
          <p:cNvPr id="7" name="Picture 6" descr="A picture containing text, indoor, vending machine&#10;&#10;Description automatically generated">
            <a:extLst>
              <a:ext uri="{FF2B5EF4-FFF2-40B4-BE49-F238E27FC236}">
                <a16:creationId xmlns:a16="http://schemas.microsoft.com/office/drawing/2014/main" id="{ED060110-FC00-4A7E-B514-77003F5C6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39" y="297416"/>
            <a:ext cx="4426793" cy="3107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Pierre FSS 1990</a:t>
            </a:r>
          </a:p>
        </p:txBody>
      </p:sp>
      <p:pic>
        <p:nvPicPr>
          <p:cNvPr id="9" name="Picture 8" descr="A picture containing indoor, floor, ceiling, room&#10;&#10;Description automatically generated">
            <a:extLst>
              <a:ext uri="{FF2B5EF4-FFF2-40B4-BE49-F238E27FC236}">
                <a16:creationId xmlns:a16="http://schemas.microsoft.com/office/drawing/2014/main" id="{9F5C44F8-D609-4BDD-90AD-68710B2BA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1" y="3710193"/>
            <a:ext cx="4843600" cy="3107977"/>
          </a:xfrm>
          <a:prstGeom prst="rect">
            <a:avLst/>
          </a:prstGeom>
        </p:spPr>
      </p:pic>
      <p:pic>
        <p:nvPicPr>
          <p:cNvPr id="11" name="Picture 10" descr="A picture containing text, indoor, floor, room&#10;&#10;Description automatically generated">
            <a:extLst>
              <a:ext uri="{FF2B5EF4-FFF2-40B4-BE49-F238E27FC236}">
                <a16:creationId xmlns:a16="http://schemas.microsoft.com/office/drawing/2014/main" id="{BE18B2F2-7E06-4385-A10D-B481D3417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181" y="3652684"/>
            <a:ext cx="4562168" cy="310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55467"/>
      </p:ext>
    </p:extLst>
  </p:cSld>
  <p:clrMapOvr>
    <a:masterClrMapping/>
  </p:clrMapOvr>
  <p:transition spd="med" advClick="0" advTm="7000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/>
          </a:bodyPr>
          <a:lstStyle/>
          <a:p>
            <a:r>
              <a:rPr lang="en-US" sz="4400" dirty="0"/>
              <a:t>1</a:t>
            </a:r>
            <a:r>
              <a:rPr lang="en-US" sz="4400" baseline="30000" dirty="0"/>
              <a:t>st</a:t>
            </a:r>
            <a:r>
              <a:rPr lang="en-US" sz="4400" dirty="0"/>
              <a:t> Plane in SD flew at Rapid City 1911</a:t>
            </a:r>
          </a:p>
        </p:txBody>
      </p:sp>
      <p:pic>
        <p:nvPicPr>
          <p:cNvPr id="4" name="Picture 3" descr="A picture containing ground, outdoor, sky, old&#10;&#10;Description automatically generated">
            <a:extLst>
              <a:ext uri="{FF2B5EF4-FFF2-40B4-BE49-F238E27FC236}">
                <a16:creationId xmlns:a16="http://schemas.microsoft.com/office/drawing/2014/main" id="{438961AF-5C69-4B74-A633-BBFE9E78A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41" y="1261872"/>
            <a:ext cx="8666226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83000"/>
      </p:ext>
    </p:extLst>
  </p:cSld>
  <p:clrMapOvr>
    <a:masterClrMapping/>
  </p:clrMapOvr>
  <p:transition spd="med" advClick="0" advTm="7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sign in front&#10;&#10;Description automatically generated with low confidence">
            <a:extLst>
              <a:ext uri="{FF2B5EF4-FFF2-40B4-BE49-F238E27FC236}">
                <a16:creationId xmlns:a16="http://schemas.microsoft.com/office/drawing/2014/main" id="{7A133EBF-4289-4D5F-9365-CC0EE9BD6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47" y="0"/>
            <a:ext cx="84161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Brookings Terminal</a:t>
            </a:r>
          </a:p>
        </p:txBody>
      </p:sp>
    </p:spTree>
    <p:extLst>
      <p:ext uri="{BB962C8B-B14F-4D97-AF65-F5344CB8AC3E}">
        <p14:creationId xmlns:p14="http://schemas.microsoft.com/office/powerpoint/2010/main" val="1021551551"/>
      </p:ext>
    </p:extLst>
  </p:cSld>
  <p:clrMapOvr>
    <a:masterClrMapping/>
  </p:clrMapOvr>
  <p:transition spd="med" advClick="0" advTm="7000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Rapid Air Lines</a:t>
            </a:r>
          </a:p>
        </p:txBody>
      </p:sp>
      <p:pic>
        <p:nvPicPr>
          <p:cNvPr id="6" name="Picture 5" descr="A group of airplanes parked in a field&#10;&#10;Description automatically generated with low confidence">
            <a:extLst>
              <a:ext uri="{FF2B5EF4-FFF2-40B4-BE49-F238E27FC236}">
                <a16:creationId xmlns:a16="http://schemas.microsoft.com/office/drawing/2014/main" id="{2C0B4929-3B4B-426C-9750-2F384B251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" y="1147173"/>
            <a:ext cx="12077441" cy="466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45231"/>
      </p:ext>
    </p:extLst>
  </p:cSld>
  <p:clrMapOvr>
    <a:masterClrMapping/>
  </p:clrMapOvr>
  <p:transition spd="med" advClick="0" advTm="7000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ass, field, old&#10;&#10;Description automatically generated">
            <a:extLst>
              <a:ext uri="{FF2B5EF4-FFF2-40B4-BE49-F238E27FC236}">
                <a16:creationId xmlns:a16="http://schemas.microsoft.com/office/drawing/2014/main" id="{638893B2-829F-4817-AE49-7EA3E728C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0" y="0"/>
            <a:ext cx="1164612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494" y="960804"/>
            <a:ext cx="9144000" cy="736254"/>
          </a:xfrm>
        </p:spPr>
        <p:txBody>
          <a:bodyPr>
            <a:noAutofit/>
          </a:bodyPr>
          <a:lstStyle/>
          <a:p>
            <a:r>
              <a:rPr lang="en-US" sz="4000" dirty="0"/>
              <a:t>NWS Building and Rapid Airlines Hangar 1939 – Current Ellsworth Location</a:t>
            </a:r>
          </a:p>
        </p:txBody>
      </p:sp>
    </p:spTree>
    <p:extLst>
      <p:ext uri="{BB962C8B-B14F-4D97-AF65-F5344CB8AC3E}">
        <p14:creationId xmlns:p14="http://schemas.microsoft.com/office/powerpoint/2010/main" val="2903831449"/>
      </p:ext>
    </p:extLst>
  </p:cSld>
  <p:clrMapOvr>
    <a:masterClrMapping/>
  </p:clrMapOvr>
  <p:transition spd="med" advClick="0" advTm="7000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ld airplane on the ground&#10;&#10;Description automatically generated with low confidence">
            <a:extLst>
              <a:ext uri="{FF2B5EF4-FFF2-40B4-BE49-F238E27FC236}">
                <a16:creationId xmlns:a16="http://schemas.microsoft.com/office/drawing/2014/main" id="{3FD1E211-80A2-4D0C-93EA-65FE185E8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7" y="0"/>
            <a:ext cx="11730786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Inland Airlines at Rapid City</a:t>
            </a:r>
          </a:p>
        </p:txBody>
      </p:sp>
    </p:spTree>
    <p:extLst>
      <p:ext uri="{BB962C8B-B14F-4D97-AF65-F5344CB8AC3E}">
        <p14:creationId xmlns:p14="http://schemas.microsoft.com/office/powerpoint/2010/main" val="3580938919"/>
      </p:ext>
    </p:extLst>
  </p:cSld>
  <p:clrMapOvr>
    <a:masterClrMapping/>
  </p:clrMapOvr>
  <p:transition spd="med" advClick="0" advTm="7000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next to a plane&#10;&#10;Description automatically generated with low confidence">
            <a:extLst>
              <a:ext uri="{FF2B5EF4-FFF2-40B4-BE49-F238E27FC236}">
                <a16:creationId xmlns:a16="http://schemas.microsoft.com/office/drawing/2014/main" id="{381CB7D0-58E9-4A8F-8D45-FCEAB6EFA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65" y="0"/>
            <a:ext cx="57162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Clyde Ice’ Ford Trimotor</a:t>
            </a:r>
          </a:p>
        </p:txBody>
      </p:sp>
    </p:spTree>
    <p:extLst>
      <p:ext uri="{BB962C8B-B14F-4D97-AF65-F5344CB8AC3E}">
        <p14:creationId xmlns:p14="http://schemas.microsoft.com/office/powerpoint/2010/main" val="3443523566"/>
      </p:ext>
    </p:extLst>
  </p:cSld>
  <p:clrMapOvr>
    <a:masterClrMapping/>
  </p:clrMapOvr>
  <p:transition spd="med" advClick="0" advTm="7000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, ground, old&#10;&#10;Description automatically generated">
            <a:extLst>
              <a:ext uri="{FF2B5EF4-FFF2-40B4-BE49-F238E27FC236}">
                <a16:creationId xmlns:a16="http://schemas.microsoft.com/office/drawing/2014/main" id="{C66F70C7-6430-4A4C-B4E3-AD64E52B8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85" y="0"/>
            <a:ext cx="8443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Halley Airport 1950</a:t>
            </a:r>
          </a:p>
        </p:txBody>
      </p:sp>
    </p:spTree>
    <p:extLst>
      <p:ext uri="{BB962C8B-B14F-4D97-AF65-F5344CB8AC3E}">
        <p14:creationId xmlns:p14="http://schemas.microsoft.com/office/powerpoint/2010/main" val="219148819"/>
      </p:ext>
    </p:extLst>
  </p:cSld>
  <p:clrMapOvr>
    <a:masterClrMapping/>
  </p:clrMapOvr>
  <p:transition spd="med" advClick="0" advTm="7000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624290"/>
          </a:xfrm>
        </p:spPr>
        <p:txBody>
          <a:bodyPr>
            <a:normAutofit fontScale="90000"/>
          </a:bodyPr>
          <a:lstStyle/>
          <a:p>
            <a:r>
              <a:rPr lang="en-US" dirty="0"/>
              <a:t>Halley Airport, Rapid City</a:t>
            </a:r>
          </a:p>
        </p:txBody>
      </p:sp>
      <p:pic>
        <p:nvPicPr>
          <p:cNvPr id="4" name="Picture 3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F5D3608F-C294-4BC7-90F2-BFE717C3D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23" y="921706"/>
            <a:ext cx="9009954" cy="59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09822"/>
      </p:ext>
    </p:extLst>
  </p:cSld>
  <p:clrMapOvr>
    <a:masterClrMapping/>
  </p:clrMapOvr>
  <p:transition spd="med" advClick="0" advTm="7000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624290"/>
          </a:xfrm>
        </p:spPr>
        <p:txBody>
          <a:bodyPr>
            <a:normAutofit fontScale="90000"/>
          </a:bodyPr>
          <a:lstStyle/>
          <a:p>
            <a:r>
              <a:rPr lang="en-US" dirty="0"/>
              <a:t>Halley Airport, Rapid City</a:t>
            </a:r>
          </a:p>
        </p:txBody>
      </p:sp>
      <p:pic>
        <p:nvPicPr>
          <p:cNvPr id="5" name="Picture 4" descr="A picture containing text, outdoor, ground, sign&#10;&#10;Description automatically generated">
            <a:extLst>
              <a:ext uri="{FF2B5EF4-FFF2-40B4-BE49-F238E27FC236}">
                <a16:creationId xmlns:a16="http://schemas.microsoft.com/office/drawing/2014/main" id="{F71B7A57-22C8-4A80-AD96-D62CEA163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85764"/>
      </p:ext>
    </p:extLst>
  </p:cSld>
  <p:clrMapOvr>
    <a:masterClrMapping/>
  </p:clrMapOvr>
  <p:transition spd="med" advClick="0" advTm="7000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, old, shore&#10;&#10;Description automatically generated">
            <a:extLst>
              <a:ext uri="{FF2B5EF4-FFF2-40B4-BE49-F238E27FC236}">
                <a16:creationId xmlns:a16="http://schemas.microsoft.com/office/drawing/2014/main" id="{0BBDBEEB-D3DA-4396-ABBB-0B239B38A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00" y="25128"/>
            <a:ext cx="8565899" cy="6832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624290"/>
          </a:xfrm>
        </p:spPr>
        <p:txBody>
          <a:bodyPr>
            <a:normAutofit fontScale="90000"/>
          </a:bodyPr>
          <a:lstStyle/>
          <a:p>
            <a:r>
              <a:rPr lang="en-US" dirty="0"/>
              <a:t>Ellsworth AFB</a:t>
            </a:r>
          </a:p>
        </p:txBody>
      </p:sp>
    </p:spTree>
    <p:extLst>
      <p:ext uri="{BB962C8B-B14F-4D97-AF65-F5344CB8AC3E}">
        <p14:creationId xmlns:p14="http://schemas.microsoft.com/office/powerpoint/2010/main" val="2966377501"/>
      </p:ext>
    </p:extLst>
  </p:cSld>
  <p:clrMapOvr>
    <a:masterClrMapping/>
  </p:clrMapOvr>
  <p:transition spd="med" advClick="0" advTm="7000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airplanes on a runway&#10;&#10;Description automatically generated with low confidence">
            <a:extLst>
              <a:ext uri="{FF2B5EF4-FFF2-40B4-BE49-F238E27FC236}">
                <a16:creationId xmlns:a16="http://schemas.microsoft.com/office/drawing/2014/main" id="{3B0A9A21-B0AF-4997-B184-5CE8693D7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18" y="0"/>
            <a:ext cx="87229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624290"/>
          </a:xfrm>
        </p:spPr>
        <p:txBody>
          <a:bodyPr>
            <a:normAutofit fontScale="90000"/>
          </a:bodyPr>
          <a:lstStyle/>
          <a:p>
            <a:r>
              <a:rPr lang="en-US" dirty="0"/>
              <a:t>Ellsworth AFB</a:t>
            </a:r>
          </a:p>
        </p:txBody>
      </p:sp>
    </p:spTree>
    <p:extLst>
      <p:ext uri="{BB962C8B-B14F-4D97-AF65-F5344CB8AC3E}">
        <p14:creationId xmlns:p14="http://schemas.microsoft.com/office/powerpoint/2010/main" val="1871054842"/>
      </p:ext>
    </p:extLst>
  </p:cSld>
  <p:clrMapOvr>
    <a:masterClrMapping/>
  </p:clrMapOvr>
  <p:transition spd="med" advClick="0" advTm="7000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e, sky, outdoor, airplane&#10;&#10;Description automatically generated">
            <a:extLst>
              <a:ext uri="{FF2B5EF4-FFF2-40B4-BE49-F238E27FC236}">
                <a16:creationId xmlns:a16="http://schemas.microsoft.com/office/drawing/2014/main" id="{D9591B54-7D8D-4E34-A60F-670025C42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7" y="147484"/>
            <a:ext cx="10044583" cy="67105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624290"/>
          </a:xfrm>
        </p:spPr>
        <p:txBody>
          <a:bodyPr>
            <a:normAutofit fontScale="90000"/>
          </a:bodyPr>
          <a:lstStyle/>
          <a:p>
            <a:r>
              <a:rPr lang="en-US" dirty="0"/>
              <a:t>Ellsworth AFB</a:t>
            </a:r>
          </a:p>
        </p:txBody>
      </p:sp>
    </p:spTree>
    <p:extLst>
      <p:ext uri="{BB962C8B-B14F-4D97-AF65-F5344CB8AC3E}">
        <p14:creationId xmlns:p14="http://schemas.microsoft.com/office/powerpoint/2010/main" val="913065703"/>
      </p:ext>
    </p:extLst>
  </p:cSld>
  <p:clrMapOvr>
    <a:masterClrMapping/>
  </p:clrMapOvr>
  <p:transition spd="med" advClick="0" advTm="700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hore&#10;&#10;Description automatically generated">
            <a:extLst>
              <a:ext uri="{FF2B5EF4-FFF2-40B4-BE49-F238E27FC236}">
                <a16:creationId xmlns:a16="http://schemas.microsoft.com/office/drawing/2014/main" id="{612A8F2D-FB37-4B6B-B7DD-6357D8202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" y="58680"/>
            <a:ext cx="12026850" cy="6799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Flandreau</a:t>
            </a:r>
          </a:p>
        </p:txBody>
      </p:sp>
    </p:spTree>
    <p:extLst>
      <p:ext uri="{BB962C8B-B14F-4D97-AF65-F5344CB8AC3E}">
        <p14:creationId xmlns:p14="http://schemas.microsoft.com/office/powerpoint/2010/main" val="2677334482"/>
      </p:ext>
    </p:extLst>
  </p:cSld>
  <p:clrMapOvr>
    <a:masterClrMapping/>
  </p:clrMapOvr>
  <p:transition spd="med" advClick="0" advTm="7000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white, spring&#10;&#10;Description automatically generated">
            <a:extLst>
              <a:ext uri="{FF2B5EF4-FFF2-40B4-BE49-F238E27FC236}">
                <a16:creationId xmlns:a16="http://schemas.microsoft.com/office/drawing/2014/main" id="{4EEEB071-848C-4B24-9D21-BCD37F6B6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96" y="16764"/>
            <a:ext cx="8674608" cy="6824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Rapid City Airport</a:t>
            </a:r>
          </a:p>
        </p:txBody>
      </p:sp>
    </p:spTree>
    <p:extLst>
      <p:ext uri="{BB962C8B-B14F-4D97-AF65-F5344CB8AC3E}">
        <p14:creationId xmlns:p14="http://schemas.microsoft.com/office/powerpoint/2010/main" val="921869685"/>
      </p:ext>
    </p:extLst>
  </p:cSld>
  <p:clrMapOvr>
    <a:masterClrMapping/>
  </p:clrMapOvr>
  <p:transition spd="med" advClick="0" advTm="7000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B5A866D2-49F8-421C-958E-D5CCA8ED0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39" y="0"/>
            <a:ext cx="8225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894"/>
      </p:ext>
    </p:extLst>
  </p:cSld>
  <p:clrMapOvr>
    <a:masterClrMapping/>
  </p:clrMapOvr>
  <p:transition spd="med" advClick="0" advTm="7000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Sioux Falls Airport</a:t>
            </a:r>
          </a:p>
        </p:txBody>
      </p:sp>
      <p:pic>
        <p:nvPicPr>
          <p:cNvPr id="4" name="Picture 3" descr="Engineering drawing&#10;&#10;Description automatically generated with low confidence">
            <a:extLst>
              <a:ext uri="{FF2B5EF4-FFF2-40B4-BE49-F238E27FC236}">
                <a16:creationId xmlns:a16="http://schemas.microsoft.com/office/drawing/2014/main" id="{4BBD37B5-CEF6-4F58-AA20-266D6F237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41" y="0"/>
            <a:ext cx="810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7206"/>
      </p:ext>
    </p:extLst>
  </p:cSld>
  <p:clrMapOvr>
    <a:masterClrMapping/>
  </p:clrMapOvr>
  <p:transition spd="med" advClick="0" advTm="7000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Autofit/>
          </a:bodyPr>
          <a:lstStyle/>
          <a:p>
            <a:r>
              <a:rPr lang="en-US" sz="4800" dirty="0"/>
              <a:t>Sioux Falls Terminal Groundbreaking</a:t>
            </a:r>
          </a:p>
        </p:txBody>
      </p:sp>
      <p:pic>
        <p:nvPicPr>
          <p:cNvPr id="4" name="Picture 3" descr="A picture containing text, old, person, person&#10;&#10;Description automatically generated">
            <a:extLst>
              <a:ext uri="{FF2B5EF4-FFF2-40B4-BE49-F238E27FC236}">
                <a16:creationId xmlns:a16="http://schemas.microsoft.com/office/drawing/2014/main" id="{1E45E4B0-E170-43DE-99B3-5836E2FFA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65" y="986114"/>
            <a:ext cx="7147672" cy="58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73551"/>
      </p:ext>
    </p:extLst>
  </p:cSld>
  <p:clrMapOvr>
    <a:masterClrMapping/>
  </p:clrMapOvr>
  <p:transition spd="med" advClick="0" advTm="7000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Convairs</a:t>
            </a:r>
            <a:r>
              <a:rPr lang="en-US" dirty="0"/>
              <a:t> at Sioux Falls Terminal</a:t>
            </a:r>
          </a:p>
        </p:txBody>
      </p:sp>
      <p:pic>
        <p:nvPicPr>
          <p:cNvPr id="6" name="Picture 5" descr="A picture containing outdoor, sky, grass, field&#10;&#10;Description automatically generated">
            <a:extLst>
              <a:ext uri="{FF2B5EF4-FFF2-40B4-BE49-F238E27FC236}">
                <a16:creationId xmlns:a16="http://schemas.microsoft.com/office/drawing/2014/main" id="{5836FDDE-9A6C-4980-BB8E-E4083A783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" y="916993"/>
            <a:ext cx="12060234" cy="505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91680"/>
      </p:ext>
    </p:extLst>
  </p:cSld>
  <p:clrMapOvr>
    <a:masterClrMapping/>
  </p:clrMapOvr>
  <p:transition spd="med" advClick="0" advTm="7000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6" name="Picture 5" descr="A picture containing sky, outdoor, ground, way&#10;&#10;Description automatically generated">
            <a:extLst>
              <a:ext uri="{FF2B5EF4-FFF2-40B4-BE49-F238E27FC236}">
                <a16:creationId xmlns:a16="http://schemas.microsoft.com/office/drawing/2014/main" id="{029E49BC-6158-4D41-AE71-D2C0125CD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1" y="745385"/>
            <a:ext cx="11980196" cy="536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54855"/>
      </p:ext>
    </p:extLst>
  </p:cSld>
  <p:clrMapOvr>
    <a:masterClrMapping/>
  </p:clrMapOvr>
  <p:transition spd="med" advClick="0" advTm="7000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icture containing outdoor, sky, ground, transport&#10;&#10;Description automatically generated">
            <a:extLst>
              <a:ext uri="{FF2B5EF4-FFF2-40B4-BE49-F238E27FC236}">
                <a16:creationId xmlns:a16="http://schemas.microsoft.com/office/drawing/2014/main" id="{BDB13735-183C-42ED-A301-3C131762E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" y="609599"/>
            <a:ext cx="12062375" cy="56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75623"/>
      </p:ext>
    </p:extLst>
  </p:cSld>
  <p:clrMapOvr>
    <a:masterClrMapping/>
  </p:clrMapOvr>
  <p:transition spd="med" advClick="0" advTm="7000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ound, outdoor, several&#10;&#10;Description automatically generated">
            <a:extLst>
              <a:ext uri="{FF2B5EF4-FFF2-40B4-BE49-F238E27FC236}">
                <a16:creationId xmlns:a16="http://schemas.microsoft.com/office/drawing/2014/main" id="{D294C46F-9A52-4612-9B6E-52E640334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35" y="8886"/>
            <a:ext cx="7856336" cy="6849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6777" y="297416"/>
            <a:ext cx="9529482" cy="73625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Spearfish-Black Hills Air Fair 1939</a:t>
            </a:r>
          </a:p>
        </p:txBody>
      </p:sp>
    </p:spTree>
    <p:extLst>
      <p:ext uri="{BB962C8B-B14F-4D97-AF65-F5344CB8AC3E}">
        <p14:creationId xmlns:p14="http://schemas.microsoft.com/office/powerpoint/2010/main" val="2430055884"/>
      </p:ext>
    </p:extLst>
  </p:cSld>
  <p:clrMapOvr>
    <a:masterClrMapping/>
  </p:clrMapOvr>
  <p:transition spd="med" advClick="0" advTm="7000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sign on it&#10;&#10;Description automatically generated with low confidence">
            <a:extLst>
              <a:ext uri="{FF2B5EF4-FFF2-40B4-BE49-F238E27FC236}">
                <a16:creationId xmlns:a16="http://schemas.microsoft.com/office/drawing/2014/main" id="{F8237452-727B-4658-B05B-11B073263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30" y="0"/>
            <a:ext cx="86045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Watertown Terminal</a:t>
            </a:r>
          </a:p>
        </p:txBody>
      </p:sp>
    </p:spTree>
    <p:extLst>
      <p:ext uri="{BB962C8B-B14F-4D97-AF65-F5344CB8AC3E}">
        <p14:creationId xmlns:p14="http://schemas.microsoft.com/office/powerpoint/2010/main" val="1279768852"/>
      </p:ext>
    </p:extLst>
  </p:cSld>
  <p:clrMapOvr>
    <a:masterClrMapping/>
  </p:clrMapOvr>
  <p:transition spd="med" advClick="0" advTm="7000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icture containing text, outdoor, sky, ground&#10;&#10;Description automatically generated">
            <a:extLst>
              <a:ext uri="{FF2B5EF4-FFF2-40B4-BE49-F238E27FC236}">
                <a16:creationId xmlns:a16="http://schemas.microsoft.com/office/drawing/2014/main" id="{8C47FE9D-EAF9-400D-94BF-7CA599F3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51" y="0"/>
            <a:ext cx="8605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7398"/>
      </p:ext>
    </p:extLst>
  </p:cSld>
  <p:clrMapOvr>
    <a:masterClrMapping/>
  </p:clrMapOvr>
  <p:transition spd="med" advClick="0" advTm="700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id="{89AECAF1-FB38-4AAD-8933-2F046ADF1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97" y="79513"/>
            <a:ext cx="8443614" cy="669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58542"/>
      </p:ext>
    </p:extLst>
  </p:cSld>
  <p:clrMapOvr>
    <a:masterClrMapping/>
  </p:clrMapOvr>
  <p:transition spd="med" advClick="0" advTm="7000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icture containing text, indoor, floor, furniture&#10;&#10;Description automatically generated">
            <a:extLst>
              <a:ext uri="{FF2B5EF4-FFF2-40B4-BE49-F238E27FC236}">
                <a16:creationId xmlns:a16="http://schemas.microsoft.com/office/drawing/2014/main" id="{3117AFC6-F732-4E1D-87E1-F8867B9B2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24" y="116080"/>
            <a:ext cx="10004031" cy="66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82634"/>
      </p:ext>
    </p:extLst>
  </p:cSld>
  <p:clrMapOvr>
    <a:masterClrMapping/>
  </p:clrMapOvr>
  <p:transition spd="med" advClick="0" advTm="7000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rplanes on a field&#10;&#10;Description automatically generated with low confidence">
            <a:extLst>
              <a:ext uri="{FF2B5EF4-FFF2-40B4-BE49-F238E27FC236}">
                <a16:creationId xmlns:a16="http://schemas.microsoft.com/office/drawing/2014/main" id="{507482B3-54E9-449C-B975-EF33D0E2E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532"/>
            <a:ext cx="12143945" cy="6288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Yankton 1942</a:t>
            </a:r>
          </a:p>
        </p:txBody>
      </p:sp>
    </p:spTree>
    <p:extLst>
      <p:ext uri="{BB962C8B-B14F-4D97-AF65-F5344CB8AC3E}">
        <p14:creationId xmlns:p14="http://schemas.microsoft.com/office/powerpoint/2010/main" val="1540084838"/>
      </p:ext>
    </p:extLst>
  </p:cSld>
  <p:clrMapOvr>
    <a:masterClrMapping/>
  </p:clrMapOvr>
  <p:transition spd="med" advClick="0" advTm="7000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1943</a:t>
            </a:r>
          </a:p>
        </p:txBody>
      </p:sp>
      <p:pic>
        <p:nvPicPr>
          <p:cNvPr id="4" name="Picture 3" descr="A group of buildings in a snowy area&#10;&#10;Description automatically generated with low confidence">
            <a:extLst>
              <a:ext uri="{FF2B5EF4-FFF2-40B4-BE49-F238E27FC236}">
                <a16:creationId xmlns:a16="http://schemas.microsoft.com/office/drawing/2014/main" id="{49106B6A-2CFA-439A-B10F-51A9DEBD8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" y="1425677"/>
            <a:ext cx="12157686" cy="42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99827"/>
      </p:ext>
    </p:extLst>
  </p:cSld>
  <p:clrMapOvr>
    <a:masterClrMapping/>
  </p:clrMapOvr>
  <p:transition spd="med" advClick="0" advTm="7000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C2022197-D7BF-483C-A0D7-99856F6A1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4" y="521118"/>
            <a:ext cx="3296235" cy="6239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604" y="0"/>
            <a:ext cx="11486792" cy="736254"/>
          </a:xfrm>
        </p:spPr>
        <p:txBody>
          <a:bodyPr>
            <a:normAutofit/>
          </a:bodyPr>
          <a:lstStyle/>
          <a:p>
            <a:r>
              <a:rPr lang="en-US" sz="3600" dirty="0"/>
              <a:t>Yankton College Trained Navy Aviation </a:t>
            </a:r>
            <a:r>
              <a:rPr lang="en-US" sz="3600"/>
              <a:t>Cadets 1939-1945 </a:t>
            </a:r>
            <a:endParaRPr lang="en-US" sz="3600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D397CA2-F986-4858-B06E-477419F04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131308"/>
            <a:ext cx="7572196" cy="562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44097"/>
      </p:ext>
    </p:extLst>
  </p:cSld>
  <p:clrMapOvr>
    <a:masterClrMapping/>
  </p:clrMapOvr>
  <p:transition spd="med" advClick="0" advTm="7000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icture containing ground, outdoor, plane, airplane&#10;&#10;Description automatically generated">
            <a:extLst>
              <a:ext uri="{FF2B5EF4-FFF2-40B4-BE49-F238E27FC236}">
                <a16:creationId xmlns:a16="http://schemas.microsoft.com/office/drawing/2014/main" id="{2F7686B9-92C5-445F-B0C0-5BA2DCB69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40" y="0"/>
            <a:ext cx="8556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10356"/>
      </p:ext>
    </p:extLst>
  </p:cSld>
  <p:clrMapOvr>
    <a:masterClrMapping/>
  </p:clrMapOvr>
  <p:transition spd="med" advClick="0" advTm="7000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4C80E3-FBE2-41D8-84BF-C3806671C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4" y="12386"/>
            <a:ext cx="9909181" cy="684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83645"/>
      </p:ext>
    </p:extLst>
  </p:cSld>
  <p:clrMapOvr>
    <a:masterClrMapping/>
  </p:clrMapOvr>
  <p:transition spd="med" advClick="0" advTm="7000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group of airplanes on a runway&#10;&#10;Description automatically generated with low confidence">
            <a:extLst>
              <a:ext uri="{FF2B5EF4-FFF2-40B4-BE49-F238E27FC236}">
                <a16:creationId xmlns:a16="http://schemas.microsoft.com/office/drawing/2014/main" id="{0D20BEF6-7C92-440F-999F-770126CDD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7" y="52714"/>
            <a:ext cx="9453200" cy="680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45023"/>
      </p:ext>
    </p:extLst>
  </p:cSld>
  <p:clrMapOvr>
    <a:masterClrMapping/>
  </p:clrMapOvr>
  <p:transition spd="med" advClick="0" advTm="7000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icture containing text, outdoor, sky, ground&#10;&#10;Description automatically generated">
            <a:extLst>
              <a:ext uri="{FF2B5EF4-FFF2-40B4-BE49-F238E27FC236}">
                <a16:creationId xmlns:a16="http://schemas.microsoft.com/office/drawing/2014/main" id="{240AD774-9CD5-408B-81CD-B5FD65300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61" y="14762"/>
            <a:ext cx="9577616" cy="68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17967"/>
      </p:ext>
    </p:extLst>
  </p:cSld>
  <p:clrMapOvr>
    <a:masterClrMapping/>
  </p:clrMapOvr>
  <p:transition spd="med" advClick="0" advTm="7000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icture containing text, outdoor, aircraft, airplane&#10;&#10;Description automatically generated">
            <a:extLst>
              <a:ext uri="{FF2B5EF4-FFF2-40B4-BE49-F238E27FC236}">
                <a16:creationId xmlns:a16="http://schemas.microsoft.com/office/drawing/2014/main" id="{23D9C93D-2DFC-42E4-A26C-8A6490916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48" y="32806"/>
            <a:ext cx="10027099" cy="675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69179"/>
      </p:ext>
    </p:extLst>
  </p:cSld>
  <p:clrMapOvr>
    <a:masterClrMapping/>
  </p:clrMapOvr>
  <p:transition spd="med" advClick="0" advTm="7000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building, dome&#10;&#10;Description automatically generated">
            <a:extLst>
              <a:ext uri="{FF2B5EF4-FFF2-40B4-BE49-F238E27FC236}">
                <a16:creationId xmlns:a16="http://schemas.microsoft.com/office/drawing/2014/main" id="{3212FE6D-A1A8-4F1C-9A08-105304876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Barrel Hangar</a:t>
            </a:r>
          </a:p>
        </p:txBody>
      </p:sp>
    </p:spTree>
    <p:extLst>
      <p:ext uri="{BB962C8B-B14F-4D97-AF65-F5344CB8AC3E}">
        <p14:creationId xmlns:p14="http://schemas.microsoft.com/office/powerpoint/2010/main" val="474273171"/>
      </p:ext>
    </p:extLst>
  </p:cSld>
  <p:clrMapOvr>
    <a:masterClrMapping/>
  </p:clrMapOvr>
  <p:transition spd="med" advClick="0" advTm="700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erson standing on the back of a plane&#10;&#10;Description automatically generated with low confidence">
            <a:extLst>
              <a:ext uri="{FF2B5EF4-FFF2-40B4-BE49-F238E27FC236}">
                <a16:creationId xmlns:a16="http://schemas.microsoft.com/office/drawing/2014/main" id="{7D308BD8-F0AF-459C-B96E-51A03005F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" y="0"/>
            <a:ext cx="12080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73252"/>
      </p:ext>
    </p:extLst>
  </p:cSld>
  <p:clrMapOvr>
    <a:masterClrMapping/>
  </p:clrMapOvr>
  <p:transition spd="med" advClick="0" advTm="7000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ound, outdoor, curb&#10;&#10;Description automatically generated">
            <a:extLst>
              <a:ext uri="{FF2B5EF4-FFF2-40B4-BE49-F238E27FC236}">
                <a16:creationId xmlns:a16="http://schemas.microsoft.com/office/drawing/2014/main" id="{3FF0AC48-1A27-4972-868D-82209C822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Tile Hangar</a:t>
            </a:r>
          </a:p>
        </p:txBody>
      </p:sp>
    </p:spTree>
    <p:extLst>
      <p:ext uri="{BB962C8B-B14F-4D97-AF65-F5344CB8AC3E}">
        <p14:creationId xmlns:p14="http://schemas.microsoft.com/office/powerpoint/2010/main" val="3864619091"/>
      </p:ext>
    </p:extLst>
  </p:cSld>
  <p:clrMapOvr>
    <a:masterClrMapping/>
  </p:clrMapOvr>
  <p:transition spd="med" advClick="0" advTm="7000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7C7A7-BB9F-40E9-9F08-B325CCAD7450}"/>
              </a:ext>
            </a:extLst>
          </p:cNvPr>
          <p:cNvSpPr txBox="1"/>
          <p:nvPr/>
        </p:nvSpPr>
        <p:spPr>
          <a:xfrm>
            <a:off x="1622612" y="1622611"/>
            <a:ext cx="9233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Sky Trails – Clyde Ice</a:t>
            </a:r>
          </a:p>
          <a:p>
            <a:r>
              <a:rPr lang="en-US" dirty="0"/>
              <a:t>History of Aviation in South Dakota - Robert Orr</a:t>
            </a:r>
          </a:p>
          <a:p>
            <a:r>
              <a:rPr lang="en-US" dirty="0"/>
              <a:t>South Dakota’s First Century of Flight, Norma Kraemer</a:t>
            </a:r>
          </a:p>
          <a:p>
            <a:r>
              <a:rPr lang="en-US" dirty="0"/>
              <a:t>History of Aviation in SD - Steven Bucklin</a:t>
            </a:r>
          </a:p>
          <a:p>
            <a:r>
              <a:rPr lang="en-US" dirty="0"/>
              <a:t>SD Aviation History, James </a:t>
            </a:r>
            <a:r>
              <a:rPr lang="en-US" dirty="0" err="1"/>
              <a:t>Anez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269481"/>
      </p:ext>
    </p:extLst>
  </p:cSld>
  <p:clrMapOvr>
    <a:masterClrMapping/>
  </p:clrMapOvr>
  <p:transition spd="med" advClick="0" advTm="7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erson standing next to a plane&#10;&#10;Description automatically generated">
            <a:extLst>
              <a:ext uri="{FF2B5EF4-FFF2-40B4-BE49-F238E27FC236}">
                <a16:creationId xmlns:a16="http://schemas.microsoft.com/office/drawing/2014/main" id="{E5035CFF-BE28-4B2E-B99C-97A6F4637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177" y="108161"/>
            <a:ext cx="7548440" cy="666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92765"/>
      </p:ext>
    </p:extLst>
  </p:cSld>
  <p:clrMapOvr>
    <a:masterClrMapping/>
  </p:clrMapOvr>
  <p:transition spd="med" advClick="0" advTm="7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D1FC-1C6F-4580-B54C-F8786947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7416"/>
            <a:ext cx="9144000" cy="73625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Picture 3" descr="A person standing next to a helicopter&#10;&#10;Description automatically generated with medium confidence">
            <a:extLst>
              <a:ext uri="{FF2B5EF4-FFF2-40B4-BE49-F238E27FC236}">
                <a16:creationId xmlns:a16="http://schemas.microsoft.com/office/drawing/2014/main" id="{9CE7A5D6-A140-4061-A8A3-628FB15B2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89" y="-8300"/>
            <a:ext cx="7198923" cy="68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34014"/>
      </p:ext>
    </p:extLst>
  </p:cSld>
  <p:clrMapOvr>
    <a:masterClrMapping/>
  </p:clrMapOvr>
  <p:transition spd="med" advClick="0" advTm="7000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5711</TotalTime>
  <Words>263</Words>
  <Application>Microsoft Office PowerPoint</Application>
  <PresentationFormat>Widescreen</PresentationFormat>
  <Paragraphs>55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Office Theme</vt:lpstr>
      <vt:lpstr>South Dakota Airport Historic Photographs</vt:lpstr>
      <vt:lpstr>Aberdeen Conviar 580 on Apron</vt:lpstr>
      <vt:lpstr>Aberdeen Terminal</vt:lpstr>
      <vt:lpstr>Brookings Terminal</vt:lpstr>
      <vt:lpstr>Flandreau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Howes Airport, Huron</vt:lpstr>
      <vt:lpstr>PowerPoint Presentation</vt:lpstr>
      <vt:lpstr>PowerPoint Presentation</vt:lpstr>
      <vt:lpstr>Huron Flight Service 1984</vt:lpstr>
      <vt:lpstr>PowerPoint Presentation</vt:lpstr>
      <vt:lpstr>Miller – 1st Lt. Ben Barnes, US Army Air Corps, flies over the Miller Water Tower </vt:lpstr>
      <vt:lpstr>Midcontinent was the first twin-engine to fly into Mitchell</vt:lpstr>
      <vt:lpstr>Mitchell</vt:lpstr>
      <vt:lpstr>Convair 580 at Mitchell</vt:lpstr>
      <vt:lpstr>Inside the George McGovern Terminal</vt:lpstr>
      <vt:lpstr>North Sioux City-Graham Field</vt:lpstr>
      <vt:lpstr>North Sioux City was an Army Training School</vt:lpstr>
      <vt:lpstr>Flight School at Graham Field</vt:lpstr>
      <vt:lpstr>Graham Field Flight Students</vt:lpstr>
      <vt:lpstr>Biplane at Philip</vt:lpstr>
      <vt:lpstr>Philip Flight Service</vt:lpstr>
      <vt:lpstr>Pierre – Hugh Robinson’s Curtiss D over Capitol 1915</vt:lpstr>
      <vt:lpstr>Lindbergh Landing – North of Pierre 1927</vt:lpstr>
      <vt:lpstr>PowerPoint Presentation</vt:lpstr>
      <vt:lpstr>CAP Exercise 1952</vt:lpstr>
      <vt:lpstr>Pierre CAA Building</vt:lpstr>
      <vt:lpstr>Terminal Dedication – New FSS 1960</vt:lpstr>
      <vt:lpstr>President Kennedy Visits 1962</vt:lpstr>
      <vt:lpstr>PowerPoint Presentation</vt:lpstr>
      <vt:lpstr>Pierre FSS 1990</vt:lpstr>
      <vt:lpstr>1st Plane in SD flew at Rapid City 1911</vt:lpstr>
      <vt:lpstr>Rapid Air Lines</vt:lpstr>
      <vt:lpstr>NWS Building and Rapid Airlines Hangar 1939 – Current Ellsworth Location</vt:lpstr>
      <vt:lpstr>Inland Airlines at Rapid City</vt:lpstr>
      <vt:lpstr>Clyde Ice’ Ford Trimotor</vt:lpstr>
      <vt:lpstr>Halley Airport 1950</vt:lpstr>
      <vt:lpstr>Halley Airport, Rapid City</vt:lpstr>
      <vt:lpstr>Halley Airport, Rapid City</vt:lpstr>
      <vt:lpstr>Ellsworth AFB</vt:lpstr>
      <vt:lpstr>Ellsworth AFB</vt:lpstr>
      <vt:lpstr>Ellsworth AFB</vt:lpstr>
      <vt:lpstr>Rapid City Airport</vt:lpstr>
      <vt:lpstr>PowerPoint Presentation</vt:lpstr>
      <vt:lpstr>Sioux Falls Airport</vt:lpstr>
      <vt:lpstr>Sioux Falls Terminal Groundbreaking</vt:lpstr>
      <vt:lpstr>Convairs at Sioux Falls Terminal</vt:lpstr>
      <vt:lpstr>PowerPoint Presentation</vt:lpstr>
      <vt:lpstr>PowerPoint Presentation</vt:lpstr>
      <vt:lpstr>Spearfish-Black Hills Air Fair 1939</vt:lpstr>
      <vt:lpstr>Watertown Terminal</vt:lpstr>
      <vt:lpstr>PowerPoint Presentation</vt:lpstr>
      <vt:lpstr>PowerPoint Presentation</vt:lpstr>
      <vt:lpstr>Yankton 1942</vt:lpstr>
      <vt:lpstr>1943</vt:lpstr>
      <vt:lpstr>Yankton College Trained Navy Aviation Cadets 1939-1945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Barrel Hangar</vt:lpstr>
      <vt:lpstr>Tile Hangar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South Dakota Airports</dc:title>
  <dc:creator>Becker, Jon</dc:creator>
  <cp:lastModifiedBy>Becker, Jon</cp:lastModifiedBy>
  <cp:revision>56</cp:revision>
  <cp:lastPrinted>2021-12-07T21:16:01Z</cp:lastPrinted>
  <dcterms:created xsi:type="dcterms:W3CDTF">2021-12-06T20:48:40Z</dcterms:created>
  <dcterms:modified xsi:type="dcterms:W3CDTF">2022-04-11T16:40:58Z</dcterms:modified>
</cp:coreProperties>
</file>